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1/9/2017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Sexual vs. Asexual Reproduction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387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Budding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1417637"/>
            <a:ext cx="8436633" cy="512383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Budding</a:t>
            </a:r>
            <a:r>
              <a:rPr lang="en-US" sz="2400" dirty="0" smtClean="0"/>
              <a:t>: a new organism grows by mitosis and cell division on the body of its parent</a:t>
            </a:r>
          </a:p>
          <a:p>
            <a:pPr lvl="1"/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FFC000"/>
                </a:solidFill>
              </a:rPr>
              <a:t>bud</a:t>
            </a:r>
            <a:r>
              <a:rPr lang="en-US" sz="2400" dirty="0" smtClean="0"/>
              <a:t>, or offspring is </a:t>
            </a:r>
            <a:r>
              <a:rPr lang="en-US" sz="2400" b="1" u="sng" dirty="0" smtClean="0">
                <a:solidFill>
                  <a:srgbClr val="FFC000"/>
                </a:solidFill>
              </a:rPr>
              <a:t>identical</a:t>
            </a:r>
            <a:r>
              <a:rPr lang="en-US" sz="2400" dirty="0" smtClean="0"/>
              <a:t> to the parent</a:t>
            </a:r>
          </a:p>
          <a:p>
            <a:pPr lvl="1"/>
            <a:r>
              <a:rPr lang="en-US" sz="2400" dirty="0" smtClean="0"/>
              <a:t>The bud, when large enough, can break off of the parent and live on its own</a:t>
            </a:r>
          </a:p>
          <a:p>
            <a:pPr lvl="1"/>
            <a:r>
              <a:rPr lang="en-US" sz="2400" dirty="0" smtClean="0"/>
              <a:t>Offspring may remain attached and form a </a:t>
            </a:r>
            <a:r>
              <a:rPr lang="en-US" sz="2400" b="1" u="sng" dirty="0" smtClean="0">
                <a:solidFill>
                  <a:srgbClr val="FFC000"/>
                </a:solidFill>
              </a:rPr>
              <a:t>colony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Yeast, Hydra, cactus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3667" y="2084915"/>
            <a:ext cx="3322608" cy="44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601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379621">
            <a:off x="9017445" y="1258204"/>
            <a:ext cx="2430341" cy="32446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Regeneration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05710"/>
            <a:ext cx="7487728" cy="4835769"/>
          </a:xfrm>
        </p:spPr>
        <p:txBody>
          <a:bodyPr>
            <a:norm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Regeneration</a:t>
            </a:r>
            <a:r>
              <a:rPr lang="en-US" sz="2400" dirty="0" smtClean="0"/>
              <a:t>: occurs when an offspring grows from a piece of its parent. 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organisms</a:t>
            </a:r>
            <a:r>
              <a:rPr lang="en-US" sz="2400" dirty="0" smtClean="0"/>
              <a:t>: Sea Stars</a:t>
            </a:r>
          </a:p>
          <a:p>
            <a:pPr lvl="2"/>
            <a:r>
              <a:rPr lang="en-US" sz="2400" dirty="0" smtClean="0"/>
              <a:t>Sea urchins, sea cucumber, sponges, and planarians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Producing new body parts</a:t>
            </a:r>
            <a:r>
              <a:rPr lang="en-US" sz="2400" dirty="0" smtClean="0"/>
              <a:t>: Gecko</a:t>
            </a:r>
          </a:p>
          <a:p>
            <a:pPr lvl="2"/>
            <a:r>
              <a:rPr lang="en-US" sz="2400" dirty="0" smtClean="0"/>
              <a:t>Newts, tadpoles, crabs, </a:t>
            </a:r>
            <a:r>
              <a:rPr lang="en-US" sz="2400" dirty="0"/>
              <a:t>h</a:t>
            </a:r>
            <a:r>
              <a:rPr lang="en-US" sz="2400" dirty="0" smtClean="0"/>
              <a:t>ydra, and zebra fish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7728" y="4343401"/>
            <a:ext cx="4633952" cy="2198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51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Vegetative Propagation</a:t>
            </a:r>
            <a:r>
              <a:rPr lang="en-US" sz="4400" dirty="0" smtClean="0"/>
              <a:t>: Asexual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260121"/>
            <a:ext cx="7487728" cy="42813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Vegetative Propagation</a:t>
            </a:r>
            <a:r>
              <a:rPr lang="en-US" sz="2400" dirty="0" smtClean="0"/>
              <a:t>: uniform offspring grow from a part of a parent plant</a:t>
            </a:r>
          </a:p>
          <a:p>
            <a:pPr lvl="1"/>
            <a:r>
              <a:rPr lang="en-US" sz="2200" dirty="0" smtClean="0"/>
              <a:t>Parent plants sends out </a:t>
            </a:r>
            <a:r>
              <a:rPr lang="en-US" sz="2200" b="1" u="sng" dirty="0" smtClean="0">
                <a:solidFill>
                  <a:srgbClr val="FFC000"/>
                </a:solidFill>
              </a:rPr>
              <a:t>runners</a:t>
            </a:r>
          </a:p>
          <a:p>
            <a:pPr lvl="1"/>
            <a:r>
              <a:rPr lang="en-US" sz="2200" dirty="0" smtClean="0"/>
              <a:t>Where the runner touches the ground, </a:t>
            </a:r>
            <a:r>
              <a:rPr lang="en-US" sz="2200" b="1" u="sng" dirty="0" smtClean="0">
                <a:solidFill>
                  <a:srgbClr val="FFC000"/>
                </a:solidFill>
              </a:rPr>
              <a:t>roots</a:t>
            </a:r>
            <a:r>
              <a:rPr lang="en-US" sz="2200" dirty="0" smtClean="0"/>
              <a:t> can grow</a:t>
            </a:r>
          </a:p>
          <a:p>
            <a:pPr lvl="1"/>
            <a:r>
              <a:rPr lang="en-US" sz="2200" dirty="0" smtClean="0"/>
              <a:t>A </a:t>
            </a:r>
            <a:r>
              <a:rPr lang="en-US" sz="2200" b="1" u="sng" dirty="0" smtClean="0">
                <a:solidFill>
                  <a:srgbClr val="FFC000"/>
                </a:solidFill>
              </a:rPr>
              <a:t>new plant </a:t>
            </a:r>
            <a:r>
              <a:rPr lang="en-US" sz="2200" dirty="0" smtClean="0"/>
              <a:t>is produced even if the runner is broken apart</a:t>
            </a:r>
          </a:p>
          <a:p>
            <a:pPr lvl="1"/>
            <a:r>
              <a:rPr lang="en-US" sz="2200" dirty="0" smtClean="0"/>
              <a:t>Each new plant is </a:t>
            </a:r>
            <a:r>
              <a:rPr lang="en-US" sz="2200" b="1" u="sng" dirty="0" smtClean="0">
                <a:solidFill>
                  <a:srgbClr val="FFC000"/>
                </a:solidFill>
              </a:rPr>
              <a:t>uniform</a:t>
            </a:r>
            <a:r>
              <a:rPr lang="en-US" sz="2200" dirty="0" smtClean="0"/>
              <a:t> and identical to the parent. </a:t>
            </a:r>
          </a:p>
          <a:p>
            <a:pPr lvl="1"/>
            <a:r>
              <a:rPr lang="en-US" sz="22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200" dirty="0" smtClean="0"/>
              <a:t>: strawberries, potatoes, ivy, crabgrass</a:t>
            </a:r>
          </a:p>
          <a:p>
            <a:pPr marL="914400" lvl="2" indent="0">
              <a:buNone/>
            </a:pPr>
            <a:endParaRPr lang="en-US" sz="20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60277">
            <a:off x="8640153" y="1684538"/>
            <a:ext cx="3227898" cy="20744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8717" y="3737826"/>
            <a:ext cx="4672756" cy="280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333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83" y="2256793"/>
            <a:ext cx="7704186" cy="363651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Enables organisms to reproduce without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dirty="0" smtClean="0"/>
              <a:t>No </a:t>
            </a:r>
            <a:r>
              <a:rPr lang="en-US" sz="3200" b="1" u="sng" dirty="0" smtClean="0">
                <a:solidFill>
                  <a:srgbClr val="FFC000"/>
                </a:solidFill>
              </a:rPr>
              <a:t>wasted</a:t>
            </a:r>
            <a:r>
              <a:rPr lang="en-US" sz="3200" dirty="0" smtClean="0"/>
              <a:t> time and energy</a:t>
            </a:r>
          </a:p>
          <a:p>
            <a:r>
              <a:rPr lang="en-US" sz="3200" dirty="0" smtClean="0"/>
              <a:t>Enables some organisms to </a:t>
            </a:r>
            <a:r>
              <a:rPr lang="en-US" sz="3200" b="1" u="sng" dirty="0">
                <a:solidFill>
                  <a:srgbClr val="FFC000"/>
                </a:solidFill>
              </a:rPr>
              <a:t>rapidly </a:t>
            </a:r>
            <a:r>
              <a:rPr lang="en-US" sz="3200" dirty="0" smtClean="0"/>
              <a:t>reproduce a large number of </a:t>
            </a:r>
            <a:r>
              <a:rPr lang="en-US" sz="3200" b="1" u="sng" dirty="0" smtClean="0">
                <a:solidFill>
                  <a:srgbClr val="FFC000"/>
                </a:solidFill>
              </a:rPr>
              <a:t>uniform</a:t>
            </a:r>
            <a:r>
              <a:rPr lang="en-US" sz="3200" dirty="0" smtClean="0"/>
              <a:t> offspring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69" y="2256793"/>
            <a:ext cx="4092577" cy="4092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362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FFC000"/>
                </a:solidFill>
              </a:rPr>
              <a:t>Disadvantages</a:t>
            </a:r>
            <a:r>
              <a:rPr lang="en-US" dirty="0" smtClean="0"/>
              <a:t>: Asexual Reproduction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995729">
            <a:off x="8095410" y="2897954"/>
            <a:ext cx="3936346" cy="236998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11677" y="2264689"/>
            <a:ext cx="7704186" cy="3636511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4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00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Font typeface="Wingdings 2" charset="2"/>
              <a:buChar char="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smtClean="0"/>
              <a:t>Because their offspring are identical, there is </a:t>
            </a:r>
            <a:r>
              <a:rPr lang="en-US" sz="3200" b="1" u="sng" dirty="0" smtClean="0">
                <a:solidFill>
                  <a:srgbClr val="FFC000"/>
                </a:solidFill>
              </a:rPr>
              <a:t>no</a:t>
            </a:r>
            <a:r>
              <a:rPr lang="en-US" sz="3200" dirty="0" smtClean="0"/>
              <a:t> genetic variation that can give an organism a better chance for survival</a:t>
            </a:r>
          </a:p>
          <a:p>
            <a:pPr lvl="1"/>
            <a:r>
              <a:rPr lang="en-US" sz="3000" b="1" u="sng" dirty="0" smtClean="0">
                <a:solidFill>
                  <a:srgbClr val="FFC000"/>
                </a:solidFill>
              </a:rPr>
              <a:t>Example</a:t>
            </a:r>
            <a:r>
              <a:rPr lang="en-US" sz="3000" dirty="0" smtClean="0"/>
              <a:t>: If a weed killer can kill the parent, it will also kill the offspring</a:t>
            </a:r>
          </a:p>
          <a:p>
            <a:pPr lvl="1"/>
            <a:r>
              <a:rPr lang="en-US" sz="3000" dirty="0" smtClean="0"/>
              <a:t>A whole species can be wiped out from a disease</a:t>
            </a:r>
          </a:p>
          <a:p>
            <a:r>
              <a:rPr lang="en-US" sz="3200" dirty="0" smtClean="0"/>
              <a:t>Dangerous </a:t>
            </a:r>
            <a:r>
              <a:rPr lang="en-US" sz="3200" b="1" u="sng" dirty="0" smtClean="0">
                <a:solidFill>
                  <a:srgbClr val="FFC000"/>
                </a:solidFill>
              </a:rPr>
              <a:t>mutations</a:t>
            </a:r>
            <a:r>
              <a:rPr lang="en-US" sz="3200" dirty="0" smtClean="0"/>
              <a:t> in DNA – if the parent has the mutation in their DNA, the offspring will have it too.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042884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Examples</a:t>
            </a:r>
            <a:r>
              <a:rPr lang="en-US" sz="4400" dirty="0" smtClean="0"/>
              <a:t>: Asexual Reproduction </a:t>
            </a:r>
            <a:endParaRPr lang="en-US" sz="4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59221">
            <a:off x="8300967" y="3234688"/>
            <a:ext cx="3845621" cy="28805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0536591">
            <a:off x="231804" y="2509143"/>
            <a:ext cx="4466743" cy="22193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6252" y="4374616"/>
            <a:ext cx="2757056" cy="2327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8202" y="2174095"/>
            <a:ext cx="2710249" cy="3181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6062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Activity:</a:t>
            </a:r>
            <a:endParaRPr lang="en-US" sz="4800" u="sng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8380" y="2463826"/>
            <a:ext cx="10554574" cy="3636511"/>
          </a:xfrm>
        </p:spPr>
        <p:txBody>
          <a:bodyPr>
            <a:noAutofit/>
          </a:bodyPr>
          <a:lstStyle/>
          <a:p>
            <a:r>
              <a:rPr lang="en-US" sz="2800" b="1" u="sng" dirty="0" smtClean="0">
                <a:solidFill>
                  <a:srgbClr val="FFC000"/>
                </a:solidFill>
              </a:rPr>
              <a:t>Create a creature</a:t>
            </a:r>
            <a:r>
              <a:rPr lang="en-US" sz="2800" b="1" dirty="0" smtClean="0">
                <a:solidFill>
                  <a:srgbClr val="FFC000"/>
                </a:solidFill>
              </a:rPr>
              <a:t> </a:t>
            </a:r>
            <a:r>
              <a:rPr lang="en-US" sz="2800" dirty="0" smtClean="0"/>
              <a:t>that reproduces asexually.  </a:t>
            </a:r>
          </a:p>
          <a:p>
            <a:pPr lvl="1"/>
            <a:r>
              <a:rPr lang="en-US" sz="2800" dirty="0" smtClean="0"/>
              <a:t>Draw the creature</a:t>
            </a:r>
          </a:p>
          <a:p>
            <a:pPr lvl="1"/>
            <a:r>
              <a:rPr lang="en-US" sz="2800" dirty="0" smtClean="0"/>
              <a:t>Describe how the creature reproduces asexually</a:t>
            </a:r>
          </a:p>
          <a:p>
            <a:pPr lvl="1"/>
            <a:r>
              <a:rPr lang="en-US" sz="2800" dirty="0" smtClean="0"/>
              <a:t>Describe 1 advantage of reproducing this way</a:t>
            </a:r>
          </a:p>
          <a:p>
            <a:pPr lvl="1"/>
            <a:r>
              <a:rPr lang="en-US" sz="2800" dirty="0" smtClean="0"/>
              <a:t>Describe 1 disadvantage of reproducing this way</a:t>
            </a:r>
          </a:p>
          <a:p>
            <a:pPr lvl="1"/>
            <a:r>
              <a:rPr lang="en-US" sz="2800" dirty="0" smtClean="0"/>
              <a:t>Name your creature</a:t>
            </a:r>
          </a:p>
          <a:p>
            <a:pPr lvl="1"/>
            <a:r>
              <a:rPr lang="en-US" sz="2800" dirty="0" smtClean="0"/>
              <a:t>How the uniform offspring of your creature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646" y="302909"/>
            <a:ext cx="4321833" cy="432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8225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290656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Compare</a:t>
            </a:r>
            <a:r>
              <a:rPr lang="en-US" sz="3200" dirty="0" smtClean="0"/>
              <a:t> the results of uniform or diverse offspring from sexual or asexual reproduction </a:t>
            </a:r>
          </a:p>
          <a:p>
            <a:pPr lvl="1"/>
            <a:r>
              <a:rPr lang="en-US" sz="3200" dirty="0" smtClean="0"/>
              <a:t>Uniform offspring</a:t>
            </a:r>
          </a:p>
          <a:p>
            <a:pPr lvl="1"/>
            <a:r>
              <a:rPr lang="en-US" sz="3200" dirty="0" smtClean="0"/>
              <a:t>Diverse offspring</a:t>
            </a:r>
          </a:p>
          <a:p>
            <a:pPr lvl="1"/>
            <a:r>
              <a:rPr lang="en-US" sz="3200" dirty="0" smtClean="0"/>
              <a:t>Sexual reproduction</a:t>
            </a:r>
          </a:p>
          <a:p>
            <a:pPr lvl="1"/>
            <a:r>
              <a:rPr lang="en-US" sz="3200" dirty="0" smtClean="0"/>
              <a:t>Asexual reproduction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263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u="sng" dirty="0" smtClean="0">
                <a:solidFill>
                  <a:srgbClr val="FFC000"/>
                </a:solidFill>
              </a:rPr>
              <a:t>Sexual Reproduction</a:t>
            </a:r>
            <a:endParaRPr lang="en-US" sz="60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4161260"/>
          </a:xfrm>
        </p:spPr>
        <p:txBody>
          <a:bodyPr>
            <a:noAutofit/>
          </a:bodyPr>
          <a:lstStyle/>
          <a:p>
            <a:r>
              <a:rPr lang="en-US" sz="2800" dirty="0" smtClean="0"/>
              <a:t>A type of reproduction in which the genetic materials from </a:t>
            </a:r>
            <a:r>
              <a:rPr lang="en-US" sz="2800" b="1" u="sng" dirty="0" smtClean="0">
                <a:solidFill>
                  <a:srgbClr val="FFC000"/>
                </a:solidFill>
              </a:rPr>
              <a:t>two different</a:t>
            </a:r>
            <a:r>
              <a:rPr lang="en-US" sz="2800" dirty="0" smtClean="0"/>
              <a:t> cells combine, producing an offspring</a:t>
            </a:r>
          </a:p>
          <a:p>
            <a:r>
              <a:rPr lang="en-US" sz="2800" dirty="0" smtClean="0"/>
              <a:t>The cells that combine are called </a:t>
            </a:r>
            <a:r>
              <a:rPr lang="en-US" sz="2800" b="1" u="sng" dirty="0" smtClean="0">
                <a:solidFill>
                  <a:srgbClr val="FFC000"/>
                </a:solidFill>
              </a:rPr>
              <a:t>sex cells</a:t>
            </a:r>
          </a:p>
          <a:p>
            <a:pPr lvl="1"/>
            <a:r>
              <a:rPr lang="en-US" sz="2800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Female</a:t>
            </a:r>
            <a:r>
              <a:rPr lang="en-US" sz="2800" dirty="0" smtClean="0"/>
              <a:t> – egg</a:t>
            </a:r>
          </a:p>
          <a:p>
            <a:pPr lvl="1"/>
            <a:r>
              <a:rPr lang="en-US" sz="2800" b="1" dirty="0" smtClean="0">
                <a:solidFill>
                  <a:srgbClr val="00B0F0"/>
                </a:solidFill>
              </a:rPr>
              <a:t>Male</a:t>
            </a:r>
            <a:r>
              <a:rPr lang="en-US" sz="2800" dirty="0" smtClean="0"/>
              <a:t> – sperm</a:t>
            </a:r>
          </a:p>
          <a:p>
            <a:r>
              <a:rPr lang="en-US" sz="2800" b="1" u="sng" dirty="0" smtClean="0">
                <a:solidFill>
                  <a:srgbClr val="FFC000"/>
                </a:solidFill>
              </a:rPr>
              <a:t>Fertilization</a:t>
            </a:r>
            <a:r>
              <a:rPr lang="en-US" sz="2800" dirty="0" smtClean="0"/>
              <a:t>: an egg cell and a sperm cell join together</a:t>
            </a:r>
          </a:p>
          <a:p>
            <a:pPr lvl="1"/>
            <a:r>
              <a:rPr lang="en-US" sz="2800" dirty="0" smtClean="0"/>
              <a:t>A new cell is formed and is called a </a:t>
            </a:r>
            <a:r>
              <a:rPr lang="en-US" sz="2800" b="1" u="sng" dirty="0" smtClean="0">
                <a:solidFill>
                  <a:srgbClr val="FFC000"/>
                </a:solidFill>
              </a:rPr>
              <a:t>zygote</a:t>
            </a:r>
          </a:p>
        </p:txBody>
      </p:sp>
    </p:spTree>
    <p:extLst>
      <p:ext uri="{BB962C8B-B14F-4D97-AF65-F5344CB8AC3E}">
        <p14:creationId xmlns:p14="http://schemas.microsoft.com/office/powerpoint/2010/main" val="18980784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40291">
            <a:off x="7455850" y="1360677"/>
            <a:ext cx="5047374" cy="390722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Advantages: Sexual Reproduction 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14" y="2311878"/>
            <a:ext cx="8506443" cy="4201065"/>
          </a:xfrm>
        </p:spPr>
        <p:txBody>
          <a:bodyPr>
            <a:noAutofit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Diverse offspring</a:t>
            </a:r>
            <a:r>
              <a:rPr lang="en-US" sz="2400" dirty="0" smtClean="0"/>
              <a:t>: genetic variation among offspring</a:t>
            </a:r>
          </a:p>
          <a:p>
            <a:pPr lvl="1"/>
            <a:r>
              <a:rPr lang="en-US" sz="2400" dirty="0" smtClean="0"/>
              <a:t>Half of the DNA comes from mom</a:t>
            </a:r>
          </a:p>
          <a:p>
            <a:pPr lvl="1"/>
            <a:r>
              <a:rPr lang="en-US" sz="2400" dirty="0" smtClean="0"/>
              <a:t>Half of the DNA comes from dad</a:t>
            </a:r>
          </a:p>
          <a:p>
            <a:r>
              <a:rPr lang="en-US" sz="2400" dirty="0" smtClean="0"/>
              <a:t>Due to genetic variation, individuals within a population have </a:t>
            </a:r>
            <a:r>
              <a:rPr lang="en-US" sz="2400" b="1" u="sng" dirty="0" smtClean="0">
                <a:solidFill>
                  <a:srgbClr val="FFC000"/>
                </a:solidFill>
              </a:rPr>
              <a:t>slight differences</a:t>
            </a:r>
          </a:p>
          <a:p>
            <a:pPr lvl="1"/>
            <a:r>
              <a:rPr lang="en-US" sz="2400" dirty="0" smtClean="0"/>
              <a:t>Plants – resist diseases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Traits</a:t>
            </a:r>
            <a:r>
              <a:rPr lang="en-US" sz="2400" dirty="0" smtClean="0"/>
              <a:t> can develop to resist harsh environments that allows an organism survive</a:t>
            </a:r>
          </a:p>
        </p:txBody>
      </p:sp>
    </p:spTree>
    <p:extLst>
      <p:ext uri="{BB962C8B-B14F-4D97-AF65-F5344CB8AC3E}">
        <p14:creationId xmlns:p14="http://schemas.microsoft.com/office/powerpoint/2010/main" val="9890137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Advantages:</a:t>
            </a:r>
            <a:r>
              <a:rPr lang="en-US" sz="4800" dirty="0" smtClean="0">
                <a:solidFill>
                  <a:srgbClr val="FFC000"/>
                </a:solidFill>
              </a:rPr>
              <a:t>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437947"/>
            <a:ext cx="6807039" cy="3636511"/>
          </a:xfrm>
        </p:spPr>
        <p:txBody>
          <a:bodyPr>
            <a:normAutofit fontScale="92500" lnSpcReduction="10000"/>
          </a:bodyPr>
          <a:lstStyle/>
          <a:p>
            <a:r>
              <a:rPr lang="en-US" sz="3900" b="1" u="sng" dirty="0" smtClean="0">
                <a:solidFill>
                  <a:srgbClr val="FFC000"/>
                </a:solidFill>
              </a:rPr>
              <a:t>Selective </a:t>
            </a:r>
            <a:r>
              <a:rPr lang="en-US" sz="3900" b="1" u="sng" dirty="0">
                <a:solidFill>
                  <a:srgbClr val="FFC000"/>
                </a:solidFill>
              </a:rPr>
              <a:t>Breeding</a:t>
            </a:r>
            <a:r>
              <a:rPr lang="en-US" sz="3200" b="1" dirty="0">
                <a:solidFill>
                  <a:srgbClr val="FFC000"/>
                </a:solidFill>
              </a:rPr>
              <a:t>	</a:t>
            </a:r>
          </a:p>
          <a:p>
            <a:pPr lvl="1"/>
            <a:r>
              <a:rPr lang="en-US" sz="3200" dirty="0"/>
              <a:t>Used to develop many types of plants and animals that have desirable </a:t>
            </a:r>
            <a:r>
              <a:rPr lang="en-US" sz="3200" dirty="0" smtClean="0"/>
              <a:t>traits</a:t>
            </a:r>
          </a:p>
          <a:p>
            <a:pPr lvl="1"/>
            <a:r>
              <a:rPr lang="en-US" sz="3200" dirty="0" smtClean="0"/>
              <a:t>Agriculture/Farming: better plants, larger animals</a:t>
            </a:r>
          </a:p>
          <a:p>
            <a:pPr lvl="1"/>
            <a:r>
              <a:rPr lang="en-US" sz="3200" dirty="0" smtClean="0"/>
              <a:t>Desirable pets</a:t>
            </a:r>
            <a:endParaRPr lang="en-US" sz="3200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643" y="2280028"/>
            <a:ext cx="4462960" cy="3258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8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23" y="438562"/>
            <a:ext cx="11197970" cy="970450"/>
          </a:xfrm>
        </p:spPr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Disadvantages</a:t>
            </a:r>
            <a:r>
              <a:rPr lang="en-US" sz="4800" b="0" dirty="0" smtClean="0">
                <a:solidFill>
                  <a:schemeClr val="tx1"/>
                </a:solidFill>
              </a:rPr>
              <a:t>: </a:t>
            </a:r>
            <a:r>
              <a:rPr lang="en-US" sz="4800" dirty="0" smtClean="0">
                <a:solidFill>
                  <a:schemeClr val="tx1"/>
                </a:solidFill>
              </a:rPr>
              <a:t>Sexual Reproduction </a:t>
            </a:r>
            <a:endParaRPr lang="en-US" sz="4800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644" y="2532838"/>
            <a:ext cx="11059862" cy="3636511"/>
          </a:xfrm>
        </p:spPr>
        <p:txBody>
          <a:bodyPr>
            <a:normAutofit fontScale="85000" lnSpcReduction="20000"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Time and Energy</a:t>
            </a:r>
            <a:endParaRPr lang="en-US" sz="3200" b="1" u="sng" dirty="0">
              <a:solidFill>
                <a:srgbClr val="FFC000"/>
              </a:solidFill>
            </a:endParaRPr>
          </a:p>
          <a:p>
            <a:pPr lvl="1"/>
            <a:r>
              <a:rPr lang="en-US" sz="3200" dirty="0" smtClean="0"/>
              <a:t>Organisms have to </a:t>
            </a:r>
            <a:r>
              <a:rPr lang="en-US" sz="3200" b="1" u="sng" dirty="0" smtClean="0">
                <a:solidFill>
                  <a:srgbClr val="FFC000"/>
                </a:solidFill>
              </a:rPr>
              <a:t>grow and develop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until they are old enough to produce sex cells</a:t>
            </a:r>
          </a:p>
          <a:p>
            <a:pPr lvl="1"/>
            <a:r>
              <a:rPr lang="en-US" sz="3200" dirty="0" smtClean="0"/>
              <a:t>Search and find a </a:t>
            </a:r>
            <a:r>
              <a:rPr lang="en-US" sz="3200" b="1" u="sng" dirty="0" smtClean="0">
                <a:solidFill>
                  <a:srgbClr val="FFC000"/>
                </a:solidFill>
              </a:rPr>
              <a:t>mate</a:t>
            </a:r>
          </a:p>
          <a:p>
            <a:pPr lvl="1"/>
            <a:r>
              <a:rPr lang="en-US" sz="3200" b="1" u="sng" dirty="0" smtClean="0">
                <a:solidFill>
                  <a:srgbClr val="FFC000"/>
                </a:solidFill>
              </a:rPr>
              <a:t>Searching</a:t>
            </a:r>
            <a:r>
              <a:rPr lang="en-US" sz="3200" dirty="0" smtClean="0"/>
              <a:t> can expose individuals to predators, diseases, or harsh environmental conditions</a:t>
            </a:r>
          </a:p>
          <a:p>
            <a:pPr lvl="1"/>
            <a:r>
              <a:rPr lang="en-US" sz="3200" dirty="0" smtClean="0"/>
              <a:t>Fertilization cannot take place during </a:t>
            </a:r>
            <a:r>
              <a:rPr lang="en-US" sz="3200" b="1" u="sng" dirty="0" smtClean="0">
                <a:solidFill>
                  <a:srgbClr val="FFC000"/>
                </a:solidFill>
              </a:rPr>
              <a:t>pregnancy</a:t>
            </a:r>
            <a:r>
              <a:rPr lang="en-US" sz="3200" dirty="0" smtClean="0"/>
              <a:t>, which can last as long as 2 years for some mammals. </a:t>
            </a:r>
          </a:p>
          <a:p>
            <a:pPr lvl="1"/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18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0569" y="4520242"/>
            <a:ext cx="3209200" cy="228386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u="sng" dirty="0" smtClean="0">
                <a:solidFill>
                  <a:srgbClr val="FFC000"/>
                </a:solidFill>
              </a:rPr>
              <a:t>Examples: Sexual Reproduction</a:t>
            </a:r>
            <a:endParaRPr lang="en-US" sz="4400" u="sng" dirty="0">
              <a:solidFill>
                <a:srgbClr val="FFC00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0667476">
            <a:off x="8903127" y="1290110"/>
            <a:ext cx="2956601" cy="2100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37441">
            <a:off x="257191" y="2658532"/>
            <a:ext cx="3049516" cy="347325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904447">
            <a:off x="3511285" y="4347245"/>
            <a:ext cx="3118497" cy="25112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51289">
            <a:off x="6452974" y="3127043"/>
            <a:ext cx="3252525" cy="2439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4601" y="1917587"/>
            <a:ext cx="3304003" cy="2327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4026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u="sng" dirty="0" smtClean="0">
                <a:solidFill>
                  <a:srgbClr val="FFC000"/>
                </a:solidFill>
              </a:rPr>
              <a:t>Asexual Reproduction </a:t>
            </a:r>
            <a:endParaRPr lang="en-US" sz="5400" u="sng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742" y="1647646"/>
            <a:ext cx="8195892" cy="4891177"/>
          </a:xfrm>
        </p:spPr>
        <p:txBody>
          <a:bodyPr>
            <a:normAutofit/>
          </a:bodyPr>
          <a:lstStyle/>
          <a:p>
            <a:r>
              <a:rPr lang="en-US" sz="3200" b="1" u="sng" dirty="0" smtClean="0">
                <a:solidFill>
                  <a:srgbClr val="FFC000"/>
                </a:solidFill>
              </a:rPr>
              <a:t>One parent: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organism produces offspring without fertilization</a:t>
            </a:r>
          </a:p>
          <a:p>
            <a:r>
              <a:rPr lang="en-US" sz="3200" b="1" u="sng" dirty="0" smtClean="0">
                <a:solidFill>
                  <a:srgbClr val="FFC000"/>
                </a:solidFill>
              </a:rPr>
              <a:t>Uniform offspring</a:t>
            </a:r>
            <a:r>
              <a:rPr lang="en-US" sz="3200" dirty="0" smtClean="0"/>
              <a:t>: </a:t>
            </a:r>
          </a:p>
          <a:p>
            <a:pPr lvl="1"/>
            <a:r>
              <a:rPr lang="en-US" sz="3200" dirty="0" smtClean="0"/>
              <a:t>Because offspring inherit all of their DNA from one parent, they are </a:t>
            </a:r>
            <a:r>
              <a:rPr lang="en-US" sz="3200" b="1" u="sng" dirty="0" smtClean="0">
                <a:solidFill>
                  <a:srgbClr val="FFC000"/>
                </a:solidFill>
              </a:rPr>
              <a:t>genetically identical</a:t>
            </a:r>
            <a:r>
              <a:rPr lang="en-US" sz="3200" b="1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to each other and to their parent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8145" y="2085241"/>
            <a:ext cx="3323057" cy="4453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1222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u="sng" dirty="0" smtClean="0">
                <a:solidFill>
                  <a:srgbClr val="FFC000"/>
                </a:solidFill>
              </a:rPr>
              <a:t>Fission</a:t>
            </a:r>
            <a:r>
              <a:rPr lang="en-US" sz="4800" dirty="0" smtClean="0"/>
              <a:t>: Asexual Reproduction 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034" y="2096219"/>
            <a:ext cx="8453887" cy="4445258"/>
          </a:xfrm>
        </p:spPr>
        <p:txBody>
          <a:bodyPr>
            <a:normAutofit lnSpcReduction="10000"/>
          </a:bodyPr>
          <a:lstStyle/>
          <a:p>
            <a:r>
              <a:rPr lang="en-US" sz="2400" b="1" u="sng" dirty="0" smtClean="0">
                <a:solidFill>
                  <a:srgbClr val="FFC000"/>
                </a:solidFill>
              </a:rPr>
              <a:t>Fission</a:t>
            </a:r>
            <a:r>
              <a:rPr lang="en-US" sz="2400" dirty="0" smtClean="0"/>
              <a:t>: Cell division in prokaryotes that forms two genetically identical cells </a:t>
            </a:r>
          </a:p>
          <a:p>
            <a:pPr lvl="1"/>
            <a:r>
              <a:rPr lang="en-US" sz="2400" b="1" u="sng" dirty="0" smtClean="0">
                <a:solidFill>
                  <a:srgbClr val="FFC000"/>
                </a:solidFill>
              </a:rPr>
              <a:t>DNA</a:t>
            </a:r>
            <a:r>
              <a:rPr lang="en-US" sz="2400" dirty="0" smtClean="0"/>
              <a:t> is copied</a:t>
            </a:r>
          </a:p>
          <a:p>
            <a:pPr lvl="1"/>
            <a:r>
              <a:rPr lang="en-US" sz="2400" dirty="0" smtClean="0"/>
              <a:t>The cell begins to grow longer, pulling the two copies apart</a:t>
            </a:r>
          </a:p>
          <a:p>
            <a:pPr lvl="1"/>
            <a:r>
              <a:rPr lang="en-US" sz="2400" dirty="0" smtClean="0"/>
              <a:t>The cell membrane pinches inward in the middle of the cell</a:t>
            </a:r>
          </a:p>
          <a:p>
            <a:pPr lvl="1"/>
            <a:r>
              <a:rPr lang="en-US" sz="2400" dirty="0" smtClean="0"/>
              <a:t>Cell splits to form two new </a:t>
            </a:r>
            <a:r>
              <a:rPr lang="en-US" sz="2400" b="1" u="sng" dirty="0" smtClean="0">
                <a:solidFill>
                  <a:srgbClr val="FFC000"/>
                </a:solidFill>
              </a:rPr>
              <a:t>uniform</a:t>
            </a:r>
            <a:r>
              <a:rPr lang="en-US" sz="2400" dirty="0" smtClean="0"/>
              <a:t>, identical offspring</a:t>
            </a:r>
          </a:p>
          <a:p>
            <a:r>
              <a:rPr lang="en-US" sz="2400" b="1" u="sng" dirty="0" smtClean="0">
                <a:solidFill>
                  <a:srgbClr val="FFC000"/>
                </a:solidFill>
              </a:rPr>
              <a:t>Examples</a:t>
            </a:r>
            <a:r>
              <a:rPr lang="en-US" sz="2400" dirty="0" smtClean="0"/>
              <a:t>: bacteria, Ecoli, pond critters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479" y="2034320"/>
            <a:ext cx="3717079" cy="4507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670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Quo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00C6BB"/>
      </a:accent1>
      <a:accent2>
        <a:srgbClr val="6FEBA0"/>
      </a:accent2>
      <a:accent3>
        <a:srgbClr val="B6DF5E"/>
      </a:accent3>
      <a:accent4>
        <a:srgbClr val="EFB251"/>
      </a:accent4>
      <a:accent5>
        <a:srgbClr val="EF755F"/>
      </a:accent5>
      <a:accent6>
        <a:srgbClr val="ED515C"/>
      </a:accent6>
      <a:hlink>
        <a:srgbClr val="8F8F8F"/>
      </a:hlink>
      <a:folHlink>
        <a:srgbClr val="A5A5A5"/>
      </a:folHlink>
    </a:clrScheme>
    <a:fontScheme name="Quotable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Quotable" id="{39EC5628-30ED-4578-ACD8-9820EDB8E15A}" vid="{6F3559E9-1A4C-49D8-94D4-F41003531C4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TC103457503[[fn=Quotable]]</Template>
  <TotalTime>1965</TotalTime>
  <Words>625</Words>
  <Application>Microsoft Office PowerPoint</Application>
  <PresentationFormat>Custom</PresentationFormat>
  <Paragraphs>80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Quotable</vt:lpstr>
      <vt:lpstr>Sexual vs. Asexual Reproduction</vt:lpstr>
      <vt:lpstr>PowerPoint Presentation</vt:lpstr>
      <vt:lpstr>Sexual Reproduction</vt:lpstr>
      <vt:lpstr>Advantages: Sexual Reproduction </vt:lpstr>
      <vt:lpstr>Advantages: Sexual Reproduction </vt:lpstr>
      <vt:lpstr>Disadvantages: Sexual Reproduction </vt:lpstr>
      <vt:lpstr>Examples: Sexual Reproduction</vt:lpstr>
      <vt:lpstr>Asexual Reproduction </vt:lpstr>
      <vt:lpstr>Fission: Asexual Reproduction </vt:lpstr>
      <vt:lpstr>Budding: Asexual Reproduction </vt:lpstr>
      <vt:lpstr>Regeneration: Asexual Reproduction </vt:lpstr>
      <vt:lpstr>Vegetative Propagation: Asexual</vt:lpstr>
      <vt:lpstr>Advantages: Asexual Reproduction</vt:lpstr>
      <vt:lpstr>Disadvantages: Asexual Reproduction</vt:lpstr>
      <vt:lpstr>Examples: Asexual Reproduction </vt:lpstr>
      <vt:lpstr>Activity: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Cristy Dillard</dc:creator>
  <cp:lastModifiedBy>Sharon Rixner</cp:lastModifiedBy>
  <cp:revision>25</cp:revision>
  <dcterms:created xsi:type="dcterms:W3CDTF">2013-12-07T16:11:03Z</dcterms:created>
  <dcterms:modified xsi:type="dcterms:W3CDTF">2017-01-10T02:46:58Z</dcterms:modified>
</cp:coreProperties>
</file>